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 id="263" r:id="rId4"/>
    <p:sldId id="265" r:id="rId5"/>
    <p:sldId id="264" r:id="rId6"/>
    <p:sldId id="260" r:id="rId7"/>
    <p:sldId id="256" r:id="rId8"/>
    <p:sldId id="258" r:id="rId9"/>
    <p:sldId id="25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8" d="100"/>
          <a:sy n="128" d="100"/>
        </p:scale>
        <p:origin x="-105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E71EEF-0D65-4967-B078-BD46A17EDC96}" type="datetimeFigureOut">
              <a:rPr lang="en-US" smtClean="0"/>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3538604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E71EEF-0D65-4967-B078-BD46A17EDC96}" type="datetimeFigureOut">
              <a:rPr lang="en-US" smtClean="0"/>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3939250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49" y="366713"/>
            <a:ext cx="1543051" cy="7800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1" y="366713"/>
            <a:ext cx="4476751" cy="7800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E71EEF-0D65-4967-B078-BD46A17EDC96}" type="datetimeFigureOut">
              <a:rPr lang="en-US" smtClean="0"/>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910741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E71EEF-0D65-4967-B078-BD46A17EDC96}" type="datetimeFigureOut">
              <a:rPr lang="en-US" smtClean="0"/>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2155738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E71EEF-0D65-4967-B078-BD46A17EDC96}" type="datetimeFigureOut">
              <a:rPr lang="en-US" smtClean="0"/>
              <a:t>7/27/2015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3595240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1"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E71EEF-0D65-4967-B078-BD46A17EDC96}" type="datetimeFigureOut">
              <a:rPr lang="en-US" smtClean="0"/>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3229925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E71EEF-0D65-4967-B078-BD46A17EDC96}" type="datetimeFigureOut">
              <a:rPr lang="en-US" smtClean="0"/>
              <a:t>7/27/2015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2077717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E71EEF-0D65-4967-B078-BD46A17EDC96}" type="datetimeFigureOut">
              <a:rPr lang="en-US" smtClean="0"/>
              <a:t>7/27/2015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3674033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71EEF-0D65-4967-B078-BD46A17EDC96}" type="datetimeFigureOut">
              <a:rPr lang="en-US" smtClean="0"/>
              <a:t>7/27/2015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1676904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E71EEF-0D65-4967-B078-BD46A17EDC96}" type="datetimeFigureOut">
              <a:rPr lang="en-US" smtClean="0"/>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4183176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E71EEF-0D65-4967-B078-BD46A17EDC96}" type="datetimeFigureOut">
              <a:rPr lang="en-US" smtClean="0"/>
              <a:t>7/27/2015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7CD5F-4350-484F-A9E0-61160A641406}" type="slidenum">
              <a:rPr lang="en-US" smtClean="0"/>
              <a:t>‹#›</a:t>
            </a:fld>
            <a:endParaRPr lang="en-US"/>
          </a:p>
        </p:txBody>
      </p:sp>
    </p:spTree>
    <p:extLst>
      <p:ext uri="{BB962C8B-B14F-4D97-AF65-F5344CB8AC3E}">
        <p14:creationId xmlns:p14="http://schemas.microsoft.com/office/powerpoint/2010/main" val="4203348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E71EEF-0D65-4967-B078-BD46A17EDC96}" type="datetimeFigureOut">
              <a:rPr lang="en-US" smtClean="0"/>
              <a:t>7/27/2015</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7CD5F-4350-484F-A9E0-61160A641406}" type="slidenum">
              <a:rPr lang="en-US" smtClean="0"/>
              <a:t>‹#›</a:t>
            </a:fld>
            <a:endParaRPr lang="en-US"/>
          </a:p>
        </p:txBody>
      </p:sp>
    </p:spTree>
    <p:extLst>
      <p:ext uri="{BB962C8B-B14F-4D97-AF65-F5344CB8AC3E}">
        <p14:creationId xmlns:p14="http://schemas.microsoft.com/office/powerpoint/2010/main" val="3793421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citations</a:t>
            </a:r>
            <a:endParaRPr lang="en-US" dirty="0"/>
          </a:p>
        </p:txBody>
      </p:sp>
      <p:sp>
        <p:nvSpPr>
          <p:cNvPr id="3" name="Content Placeholder 2"/>
          <p:cNvSpPr>
            <a:spLocks noGrp="1"/>
          </p:cNvSpPr>
          <p:nvPr>
            <p:ph idx="1"/>
          </p:nvPr>
        </p:nvSpPr>
        <p:spPr/>
        <p:txBody>
          <a:bodyPr/>
          <a:lstStyle/>
          <a:p>
            <a:r>
              <a:rPr lang="en-US" dirty="0" smtClean="0"/>
              <a:t>Capture at moment of storage</a:t>
            </a:r>
          </a:p>
          <a:p>
            <a:r>
              <a:rPr lang="en-US" dirty="0" smtClean="0"/>
              <a:t>Capture bibliography-ready (complete)</a:t>
            </a:r>
          </a:p>
          <a:p>
            <a:pPr lvl="1"/>
            <a:r>
              <a:rPr lang="en-US" dirty="0" smtClean="0"/>
              <a:t>Author(s): Last and first</a:t>
            </a:r>
          </a:p>
          <a:p>
            <a:pPr lvl="2"/>
            <a:r>
              <a:rPr lang="en-US" dirty="0" smtClean="0"/>
              <a:t>Journals: Title, journal, volume, number, pg. range</a:t>
            </a:r>
          </a:p>
          <a:p>
            <a:pPr lvl="2"/>
            <a:r>
              <a:rPr lang="en-US" dirty="0" smtClean="0"/>
              <a:t>Books: Book title, publisher, city, date</a:t>
            </a:r>
          </a:p>
          <a:p>
            <a:pPr lvl="2"/>
            <a:r>
              <a:rPr lang="en-US" dirty="0" smtClean="0"/>
              <a:t>Website: Page/doc title, pub date, access date, URL</a:t>
            </a:r>
            <a:endParaRPr lang="en-US" dirty="0"/>
          </a:p>
          <a:p>
            <a:pPr marL="0" indent="0">
              <a:buNone/>
            </a:pPr>
            <a:r>
              <a:rPr lang="en-US" dirty="0"/>
              <a:t>	</a:t>
            </a:r>
          </a:p>
          <a:p>
            <a:endParaRPr lang="en-US" dirty="0"/>
          </a:p>
        </p:txBody>
      </p:sp>
    </p:spTree>
    <p:extLst>
      <p:ext uri="{BB962C8B-B14F-4D97-AF65-F5344CB8AC3E}">
        <p14:creationId xmlns:p14="http://schemas.microsoft.com/office/powerpoint/2010/main" val="3344533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Debate citations</a:t>
            </a:r>
            <a:endParaRPr lang="en-US" dirty="0"/>
          </a:p>
        </p:txBody>
      </p:sp>
      <p:sp>
        <p:nvSpPr>
          <p:cNvPr id="3" name="Content Placeholder 2"/>
          <p:cNvSpPr>
            <a:spLocks noGrp="1"/>
          </p:cNvSpPr>
          <p:nvPr>
            <p:ph idx="1"/>
          </p:nvPr>
        </p:nvSpPr>
        <p:spPr/>
        <p:txBody>
          <a:bodyPr/>
          <a:lstStyle/>
          <a:p>
            <a:r>
              <a:rPr lang="en-US" dirty="0" smtClean="0"/>
              <a:t>Unique additions</a:t>
            </a:r>
          </a:p>
          <a:p>
            <a:pPr lvl="1"/>
            <a:r>
              <a:rPr lang="en-US" dirty="0" smtClean="0"/>
              <a:t>Qualifications, ISSN, ISBN, DOI, etc.</a:t>
            </a:r>
          </a:p>
          <a:p>
            <a:pPr lvl="1"/>
            <a:r>
              <a:rPr lang="en-US" dirty="0" smtClean="0"/>
              <a:t>Structure</a:t>
            </a:r>
          </a:p>
          <a:p>
            <a:pPr lvl="1"/>
            <a:endParaRPr lang="en-US" dirty="0"/>
          </a:p>
          <a:p>
            <a:pPr lvl="1"/>
            <a:endParaRPr lang="en-US" dirty="0" smtClean="0"/>
          </a:p>
        </p:txBody>
      </p:sp>
      <p:graphicFrame>
        <p:nvGraphicFramePr>
          <p:cNvPr id="7" name="Table 6"/>
          <p:cNvGraphicFramePr>
            <a:graphicFrameLocks noGrp="1"/>
          </p:cNvGraphicFramePr>
          <p:nvPr>
            <p:extLst>
              <p:ext uri="{D42A27DB-BD31-4B8C-83A1-F6EECF244321}">
                <p14:modId xmlns:p14="http://schemas.microsoft.com/office/powerpoint/2010/main" val="2964967824"/>
              </p:ext>
            </p:extLst>
          </p:nvPr>
        </p:nvGraphicFramePr>
        <p:xfrm>
          <a:off x="838200" y="3505200"/>
          <a:ext cx="3200400" cy="2209800"/>
        </p:xfrm>
        <a:graphic>
          <a:graphicData uri="http://schemas.openxmlformats.org/drawingml/2006/table">
            <a:tbl>
              <a:tblPr firstRow="1" bandRow="1">
                <a:tableStyleId>{5C22544A-7EE6-4342-B048-85BDC9FD1C3A}</a:tableStyleId>
              </a:tblPr>
              <a:tblGrid>
                <a:gridCol w="3200400"/>
              </a:tblGrid>
              <a:tr h="736600">
                <a:tc>
                  <a:txBody>
                    <a:bodyPr/>
                    <a:lstStyle/>
                    <a:p>
                      <a:pPr algn="ctr"/>
                      <a:r>
                        <a:rPr lang="en-US" b="1" dirty="0" smtClean="0">
                          <a:solidFill>
                            <a:schemeClr val="tx1"/>
                          </a:solidFill>
                        </a:rPr>
                        <a:t>Tagline (argument</a:t>
                      </a:r>
                      <a:r>
                        <a:rPr lang="en-US" b="1" baseline="0" dirty="0" smtClean="0">
                          <a:solidFill>
                            <a:schemeClr val="tx1"/>
                          </a:solidFill>
                        </a:rPr>
                        <a:t> synopsis)</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36600">
                <a:tc>
                  <a:txBody>
                    <a:bodyPr/>
                    <a:lstStyle/>
                    <a:p>
                      <a:pPr algn="ctr"/>
                      <a:r>
                        <a:rPr lang="en-US" b="1" dirty="0" smtClean="0">
                          <a:solidFill>
                            <a:schemeClr val="tx1"/>
                          </a:solidFill>
                        </a:rPr>
                        <a:t>Debate citation</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736600">
                <a:tc>
                  <a:txBody>
                    <a:bodyPr/>
                    <a:lstStyle/>
                    <a:p>
                      <a:pPr algn="ctr"/>
                      <a:r>
                        <a:rPr lang="en-US" b="1" dirty="0" smtClean="0">
                          <a:solidFill>
                            <a:schemeClr val="tx1"/>
                          </a:solidFill>
                        </a:rPr>
                        <a:t>Quoted</a:t>
                      </a:r>
                      <a:r>
                        <a:rPr lang="en-US" b="1" baseline="0" dirty="0" smtClean="0">
                          <a:solidFill>
                            <a:schemeClr val="tx1"/>
                          </a:solidFill>
                        </a:rPr>
                        <a:t> text (evidence)</a:t>
                      </a:r>
                      <a:endParaRPr 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9" name="Right Brace 8"/>
          <p:cNvSpPr/>
          <p:nvPr/>
        </p:nvSpPr>
        <p:spPr>
          <a:xfrm>
            <a:off x="4191000" y="3505200"/>
            <a:ext cx="685800" cy="2209800"/>
          </a:xfrm>
          <a:prstGeom prst="rightBrace">
            <a:avLst>
              <a:gd name="adj1" fmla="val 7229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a:off x="5029200" y="4431268"/>
            <a:ext cx="1752600" cy="369332"/>
          </a:xfrm>
          <a:prstGeom prst="rect">
            <a:avLst/>
          </a:prstGeom>
          <a:noFill/>
        </p:spPr>
        <p:txBody>
          <a:bodyPr wrap="square" rtlCol="0">
            <a:spAutoFit/>
          </a:bodyPr>
          <a:lstStyle/>
          <a:p>
            <a:r>
              <a:rPr lang="en-US" dirty="0" smtClean="0"/>
              <a:t>Debate evidence</a:t>
            </a:r>
            <a:endParaRPr lang="en-US" dirty="0"/>
          </a:p>
        </p:txBody>
      </p:sp>
    </p:spTree>
    <p:extLst>
      <p:ext uri="{BB962C8B-B14F-4D97-AF65-F5344CB8AC3E}">
        <p14:creationId xmlns:p14="http://schemas.microsoft.com/office/powerpoint/2010/main" val="192639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Debate citation</a:t>
            </a:r>
            <a:endParaRPr lang="en-US" dirty="0"/>
          </a:p>
        </p:txBody>
      </p:sp>
      <p:sp>
        <p:nvSpPr>
          <p:cNvPr id="3" name="Content Placeholder 2"/>
          <p:cNvSpPr>
            <a:spLocks noGrp="1"/>
          </p:cNvSpPr>
          <p:nvPr>
            <p:ph idx="1"/>
          </p:nvPr>
        </p:nvSpPr>
        <p:spPr/>
        <p:txBody>
          <a:bodyPr>
            <a:normAutofit/>
          </a:bodyPr>
          <a:lstStyle/>
          <a:p>
            <a:pPr marL="457200" lvl="1" indent="0">
              <a:buNone/>
            </a:pPr>
            <a:r>
              <a:rPr lang="en-US" sz="3200" dirty="0" smtClean="0"/>
              <a:t>TAGLINE</a:t>
            </a:r>
          </a:p>
          <a:p>
            <a:pPr marL="0" indent="0">
              <a:buNone/>
              <a:tabLst>
                <a:tab pos="460375" algn="l"/>
              </a:tabLst>
            </a:pPr>
            <a:r>
              <a:rPr lang="en-US" dirty="0" smtClean="0"/>
              <a:t>	</a:t>
            </a:r>
          </a:p>
          <a:p>
            <a:pPr marL="0" indent="0">
              <a:buNone/>
              <a:tabLst>
                <a:tab pos="460375" algn="l"/>
              </a:tabLst>
            </a:pPr>
            <a:r>
              <a:rPr lang="en-US" dirty="0"/>
              <a:t>	</a:t>
            </a:r>
            <a:r>
              <a:rPr lang="en-US" dirty="0" smtClean="0"/>
              <a:t>Jacobsen et al 2015, DOF @ U Oregon</a:t>
            </a:r>
          </a:p>
          <a:p>
            <a:pPr marL="457200" lvl="1" indent="0">
              <a:buNone/>
            </a:pPr>
            <a:r>
              <a:rPr lang="en-US" sz="1400" dirty="0" smtClean="0"/>
              <a:t>	[Trond, </a:t>
            </a:r>
            <a:r>
              <a:rPr lang="en-US" sz="1400" dirty="0" err="1" smtClean="0"/>
              <a:t>Punzalan</a:t>
            </a:r>
            <a:r>
              <a:rPr lang="en-US" sz="1400" dirty="0" smtClean="0"/>
              <a:t> R, </a:t>
            </a:r>
            <a:r>
              <a:rPr lang="en-US" sz="1400" dirty="0" err="1" smtClean="0"/>
              <a:t>Hedstrom</a:t>
            </a:r>
            <a:r>
              <a:rPr lang="en-US" sz="1400" dirty="0" smtClean="0"/>
              <a:t> M, “Invoking ‘collective memory’: </a:t>
            </a:r>
            <a:r>
              <a:rPr lang="en-US" sz="1400" dirty="0"/>
              <a:t>mapping the emergence of a </a:t>
            </a:r>
            <a:r>
              <a:rPr lang="en-US" sz="1400" dirty="0" smtClean="0"/>
              <a:t>	concept </a:t>
            </a:r>
            <a:r>
              <a:rPr lang="en-US" sz="1400" dirty="0"/>
              <a:t>in archival </a:t>
            </a:r>
            <a:r>
              <a:rPr lang="en-US" sz="1400" dirty="0" smtClean="0"/>
              <a:t>science, Archival Science, v.13(2-3), pp. 217-251]</a:t>
            </a:r>
          </a:p>
          <a:p>
            <a:pPr marL="0" indent="0">
              <a:buNone/>
              <a:tabLst>
                <a:tab pos="460375" algn="l"/>
              </a:tabLst>
            </a:pPr>
            <a:r>
              <a:rPr lang="en-US" dirty="0"/>
              <a:t>	</a:t>
            </a:r>
            <a:r>
              <a:rPr lang="en-US" dirty="0" smtClean="0"/>
              <a:t>Jacobsen, </a:t>
            </a:r>
            <a:r>
              <a:rPr lang="en-US" dirty="0"/>
              <a:t>DOF @ U </a:t>
            </a:r>
            <a:r>
              <a:rPr lang="en-US" dirty="0" smtClean="0"/>
              <a:t>Oregon </a:t>
            </a:r>
            <a:r>
              <a:rPr lang="en-US" dirty="0"/>
              <a:t>2015</a:t>
            </a:r>
            <a:r>
              <a:rPr lang="en-US" dirty="0" smtClean="0"/>
              <a:t>, et al </a:t>
            </a:r>
            <a:endParaRPr lang="en-US" dirty="0"/>
          </a:p>
          <a:p>
            <a:pPr marL="457200" lvl="1" indent="0">
              <a:buNone/>
            </a:pPr>
            <a:r>
              <a:rPr lang="en-US" sz="1400" dirty="0"/>
              <a:t>	[Trond, </a:t>
            </a:r>
            <a:r>
              <a:rPr lang="en-US" sz="1400" dirty="0" err="1"/>
              <a:t>Punzalan</a:t>
            </a:r>
            <a:r>
              <a:rPr lang="en-US" sz="1400" dirty="0"/>
              <a:t> R, </a:t>
            </a:r>
            <a:r>
              <a:rPr lang="en-US" sz="1400" dirty="0" err="1"/>
              <a:t>Hedstrom</a:t>
            </a:r>
            <a:r>
              <a:rPr lang="en-US" sz="1400" dirty="0"/>
              <a:t> M, “Invoking ‘collective memory’: mapping the emergence of a 	concept in archival science, Archival Science, v.13(2-3), pp. 217-251]</a:t>
            </a:r>
          </a:p>
          <a:p>
            <a:pPr marL="457200" lvl="1" indent="0">
              <a:buNone/>
            </a:pPr>
            <a:endParaRPr lang="en-US" dirty="0" smtClean="0"/>
          </a:p>
          <a:p>
            <a:pPr marL="457200" lvl="1" indent="0">
              <a:buNone/>
            </a:pPr>
            <a:r>
              <a:rPr lang="en-US" sz="3200" dirty="0" smtClean="0"/>
              <a:t>EVIDENCE TEXT</a:t>
            </a:r>
            <a:endParaRPr lang="en-US" sz="3200" dirty="0"/>
          </a:p>
        </p:txBody>
      </p:sp>
    </p:spTree>
    <p:extLst>
      <p:ext uri="{BB962C8B-B14F-4D97-AF65-F5344CB8AC3E}">
        <p14:creationId xmlns:p14="http://schemas.microsoft.com/office/powerpoint/2010/main" val="241989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7515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685800"/>
            <a:ext cx="1676400" cy="2502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5846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0"/>
            <a:ext cx="9144000" cy="628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2032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6200" y="228599"/>
            <a:ext cx="9035973" cy="6324601"/>
            <a:chOff x="76200" y="228599"/>
            <a:chExt cx="9035973" cy="6324601"/>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28600"/>
              <a:ext cx="4463973"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4282" y="228599"/>
              <a:ext cx="4447891" cy="6324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Half Frame 5"/>
          <p:cNvSpPr/>
          <p:nvPr/>
        </p:nvSpPr>
        <p:spPr>
          <a:xfrm rot="10800000">
            <a:off x="8839200" y="3809999"/>
            <a:ext cx="152400" cy="152401"/>
          </a:xfrm>
          <a:prstGeom prst="halfFrame">
            <a:avLst>
              <a:gd name="adj1" fmla="val 12499"/>
              <a:gd name="adj2" fmla="val 1458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 name="Half Frame 6"/>
          <p:cNvSpPr/>
          <p:nvPr/>
        </p:nvSpPr>
        <p:spPr>
          <a:xfrm>
            <a:off x="76200" y="1371600"/>
            <a:ext cx="152400" cy="152401"/>
          </a:xfrm>
          <a:prstGeom prst="halfFrame">
            <a:avLst>
              <a:gd name="adj1" fmla="val 12499"/>
              <a:gd name="adj2" fmla="val 1458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2289685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6200" y="228600"/>
            <a:ext cx="9004621" cy="6355081"/>
            <a:chOff x="76200" y="228600"/>
            <a:chExt cx="9004621" cy="6355081"/>
          </a:xfrm>
        </p:grpSpPr>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28600"/>
              <a:ext cx="4388820" cy="628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8600"/>
              <a:ext cx="4508821" cy="6355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 name="Half Frame 15"/>
          <p:cNvSpPr/>
          <p:nvPr/>
        </p:nvSpPr>
        <p:spPr>
          <a:xfrm rot="10800000">
            <a:off x="8839200" y="3809999"/>
            <a:ext cx="152400" cy="152401"/>
          </a:xfrm>
          <a:prstGeom prst="halfFrame">
            <a:avLst>
              <a:gd name="adj1" fmla="val 12499"/>
              <a:gd name="adj2" fmla="val 1458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7" name="Half Frame 16"/>
          <p:cNvSpPr/>
          <p:nvPr/>
        </p:nvSpPr>
        <p:spPr>
          <a:xfrm>
            <a:off x="76200" y="1371600"/>
            <a:ext cx="152400" cy="152401"/>
          </a:xfrm>
          <a:prstGeom prst="halfFrame">
            <a:avLst>
              <a:gd name="adj1" fmla="val 12499"/>
              <a:gd name="adj2" fmla="val 1458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7" name="Straight Connector 6"/>
          <p:cNvCxnSpPr/>
          <p:nvPr/>
        </p:nvCxnSpPr>
        <p:spPr>
          <a:xfrm>
            <a:off x="4664282" y="4038600"/>
            <a:ext cx="4251118" cy="2286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4216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534400" cy="5262979"/>
          </a:xfrm>
          <a:prstGeom prst="rect">
            <a:avLst/>
          </a:prstGeom>
          <a:noFill/>
        </p:spPr>
        <p:txBody>
          <a:bodyPr wrap="square" rtlCol="0">
            <a:spAutoFit/>
          </a:bodyPr>
          <a:lstStyle/>
          <a:p>
            <a:r>
              <a:rPr lang="en-US" sz="1200" dirty="0" smtClean="0"/>
              <a:t>Chomsky 1985		[Noam</a:t>
            </a:r>
            <a:r>
              <a:rPr lang="en-US" sz="1200" dirty="0"/>
              <a:t>, Institute Professor in Linguistics, MIT, Turning the Tide, pp. 8-9</a:t>
            </a:r>
            <a:r>
              <a:rPr lang="en-US" sz="1200" dirty="0" smtClean="0"/>
              <a:t>]</a:t>
            </a:r>
            <a:endParaRPr lang="en-US" sz="1200" dirty="0"/>
          </a:p>
          <a:p>
            <a:r>
              <a:rPr lang="en-US" sz="1200" dirty="0"/>
              <a:t> </a:t>
            </a:r>
          </a:p>
          <a:p>
            <a:r>
              <a:rPr lang="en-US" sz="1200" u="sng" dirty="0"/>
              <a:t>We live entangled in webs of endless deceit, often self-deceit, but with a little honest effort, it is possible to extricate ourselves from them. If we do, we will see a world that is rather different from the one presented to us by a remarkably effective ideological system, a world that is much uglier, often horrifying. We will also learn that our own actions, or passive acquiescence, contribute quite substantially to misery and oppression, and perhaps eventual global destruction. </a:t>
            </a:r>
            <a:endParaRPr lang="en-US" sz="1200" dirty="0"/>
          </a:p>
          <a:p>
            <a:r>
              <a:rPr lang="en-US" sz="1200" dirty="0"/>
              <a:t> </a:t>
            </a:r>
          </a:p>
          <a:p>
            <a:r>
              <a:rPr lang="en-US" sz="1200" u="sng" dirty="0"/>
              <a:t>But there is a brighter side. We are fortunate to live in a society that is not only rich and powerful</a:t>
            </a:r>
            <a:r>
              <a:rPr lang="en-US" sz="1200" dirty="0"/>
              <a:t>—and hence, as any student of history would expect, dangerous and destructive—</a:t>
            </a:r>
            <a:r>
              <a:rPr lang="en-US" sz="1200" u="sng" dirty="0"/>
              <a:t>but also relatively free and open, perhaps more so than any other</a:t>
            </a:r>
            <a:r>
              <a:rPr lang="en-US" sz="1200" dirty="0"/>
              <a:t>, though this may change if the reactionary jingoists who have misappropriated the term “conservative” succeed in their current project of diminishing civil liberties, strengthening the power of the state, and protecting it from public scrutiny. </a:t>
            </a:r>
            <a:r>
              <a:rPr lang="en-US" sz="1200" u="sng" dirty="0"/>
              <a:t>For those who are relatively wealthy and privileged</a:t>
            </a:r>
            <a:r>
              <a:rPr lang="en-US" sz="1200" dirty="0"/>
              <a:t>, a very large sector of a society as rich as ours, </a:t>
            </a:r>
            <a:r>
              <a:rPr lang="en-US" sz="1200" u="sng" dirty="0"/>
              <a:t>there are ample opportunities to discover the truth about who we are and what we do in the world. Furthermore, by international standards the state is limited at home in its capacity to coerce. Hence those who enjoy a measure of wealth and privilege are free to act in many ways, without undue fear of state terror, to bring about crucial changes in policy and even more fundamental institutional changes. We are fortunate</a:t>
            </a:r>
            <a:r>
              <a:rPr lang="en-US" sz="1200" dirty="0"/>
              <a:t>, perhaps </a:t>
            </a:r>
            <a:r>
              <a:rPr lang="en-US" sz="1200" u="sng" dirty="0"/>
              <a:t>uniquely so, in the range of opportunities we enjoy for free inquiry and effective action</a:t>
            </a:r>
            <a:r>
              <a:rPr lang="en-US" sz="1200" dirty="0"/>
              <a:t>. The significance of these facts can hardly be exaggerated. </a:t>
            </a:r>
          </a:p>
          <a:p>
            <a:r>
              <a:rPr lang="en-US" sz="1200" dirty="0"/>
              <a:t> </a:t>
            </a:r>
          </a:p>
          <a:p>
            <a:r>
              <a:rPr lang="en-US" sz="1200" dirty="0"/>
              <a:t>I want to consider here some aspects of the </a:t>
            </a:r>
            <a:r>
              <a:rPr lang="en-US" sz="1200" u="sng" dirty="0"/>
              <a:t>reality</a:t>
            </a:r>
            <a:r>
              <a:rPr lang="en-US" sz="1200" dirty="0"/>
              <a:t> that </a:t>
            </a:r>
            <a:r>
              <a:rPr lang="en-US" sz="1200" u="sng" dirty="0"/>
              <a:t>is often concealed or deformed by the reigning doctrinal system, which pervades the media, journals of opinion, and much of scholarship</a:t>
            </a:r>
            <a:r>
              <a:rPr lang="en-US" sz="1200" dirty="0"/>
              <a:t>.</a:t>
            </a:r>
            <a:r>
              <a:rPr lang="en-US" sz="1200" u="sng" dirty="0"/>
              <a:t> An honest inquiry will reveal that striking and systematic features of our international behavior are suppressed, ignored or denied. It will reveal further that our role in perpetuating misery and oppression, even barbaric torture and mass slaughter, is not only significant in scale, but is also a predictable and systematic consequence of longstanding geopolitical conceptions and institutional structures. There is no way to give a precise measure of the scale of our responsibility in each particular case, but whether we conclude that our share is 90%, or 40%, or 2%, it is that factor that should primarily concern us, since it is that factor that we can directly influence. It is cheap and easy to deplore the other fellow’s crimes</a:t>
            </a:r>
            <a:r>
              <a:rPr lang="en-US" sz="1200" dirty="0"/>
              <a:t> in the manner of the official peace movements of the so-called “Communist” states, or their counterparts in the West who, with comparable sincerity, denounce the crimes of official enemies while dismissing or justifying our own. </a:t>
            </a:r>
            <a:r>
              <a:rPr lang="en-US" sz="1200" u="sng" dirty="0"/>
              <a:t>An honest person will choose a different course</a:t>
            </a:r>
            <a:r>
              <a:rPr lang="en-US" sz="1200" dirty="0"/>
              <a:t>.</a:t>
            </a:r>
          </a:p>
        </p:txBody>
      </p:sp>
    </p:spTree>
    <p:extLst>
      <p:ext uri="{BB962C8B-B14F-4D97-AF65-F5344CB8AC3E}">
        <p14:creationId xmlns:p14="http://schemas.microsoft.com/office/powerpoint/2010/main" val="1874009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304800"/>
            <a:ext cx="8534400" cy="6001643"/>
          </a:xfrm>
          <a:prstGeom prst="rect">
            <a:avLst/>
          </a:prstGeom>
          <a:noFill/>
        </p:spPr>
        <p:txBody>
          <a:bodyPr wrap="square" rtlCol="0">
            <a:spAutoFit/>
          </a:bodyPr>
          <a:lstStyle/>
          <a:p>
            <a:r>
              <a:rPr lang="en-US" sz="1200" dirty="0" smtClean="0"/>
              <a:t>SURVIVAL REQUIRES PERSONAL REJECTION OF DOMINANT PROPAGANDA </a:t>
            </a:r>
          </a:p>
          <a:p>
            <a:r>
              <a:rPr lang="en-US" sz="1200" dirty="0" smtClean="0"/>
              <a:t>Debaters are privileged intellectuals. We are uniquely positioned to expose lies and to act.</a:t>
            </a:r>
          </a:p>
          <a:p>
            <a:r>
              <a:rPr lang="en-US" sz="1200" dirty="0" smtClean="0"/>
              <a:t>Failure to reject propaganda masks our role in global oppression and destruction.</a:t>
            </a:r>
          </a:p>
          <a:p>
            <a:endParaRPr lang="en-US" sz="1200" dirty="0" smtClean="0"/>
          </a:p>
          <a:p>
            <a:endParaRPr lang="en-US" sz="1200" dirty="0"/>
          </a:p>
          <a:p>
            <a:r>
              <a:rPr lang="en-US" sz="1200" dirty="0" smtClean="0"/>
              <a:t>Chomsky 1985		[Noam</a:t>
            </a:r>
            <a:r>
              <a:rPr lang="en-US" sz="1200" dirty="0"/>
              <a:t>, Institute Professor in Linguistics, MIT, Turning the Tide, pp. 8-9</a:t>
            </a:r>
            <a:r>
              <a:rPr lang="en-US" sz="1200" dirty="0" smtClean="0"/>
              <a:t>]</a:t>
            </a:r>
            <a:endParaRPr lang="en-US" sz="1200" dirty="0"/>
          </a:p>
          <a:p>
            <a:r>
              <a:rPr lang="en-US" sz="1200" dirty="0"/>
              <a:t> </a:t>
            </a:r>
          </a:p>
          <a:p>
            <a:r>
              <a:rPr lang="en-US" sz="1200" u="sng" dirty="0">
                <a:solidFill>
                  <a:srgbClr val="FF0000"/>
                </a:solidFill>
              </a:rPr>
              <a:t>We</a:t>
            </a:r>
            <a:r>
              <a:rPr lang="en-US" sz="1200" u="sng" dirty="0"/>
              <a:t> live entangled in webs of endless deceit, </a:t>
            </a:r>
            <a:r>
              <a:rPr lang="en-US" sz="1200" u="sng" dirty="0">
                <a:solidFill>
                  <a:srgbClr val="FF0000"/>
                </a:solidFill>
              </a:rPr>
              <a:t>often self-deceit, but</a:t>
            </a:r>
            <a:r>
              <a:rPr lang="en-US" sz="1200" u="sng" dirty="0"/>
              <a:t> with a little honest effort, it </a:t>
            </a:r>
            <a:r>
              <a:rPr lang="en-US" sz="1200" u="sng" dirty="0">
                <a:solidFill>
                  <a:srgbClr val="FF0000"/>
                </a:solidFill>
              </a:rPr>
              <a:t>is possible</a:t>
            </a:r>
            <a:r>
              <a:rPr lang="en-US" sz="1200" u="sng" dirty="0"/>
              <a:t> to extricate ourselves from them. If we do, we will see a world that is rather different from the one presented to us by a remarkably effective ideological system, a world that is much uglier, often horrifying. We will also learn that </a:t>
            </a:r>
            <a:r>
              <a:rPr lang="en-US" sz="1200" u="sng" dirty="0">
                <a:solidFill>
                  <a:srgbClr val="FF0000"/>
                </a:solidFill>
              </a:rPr>
              <a:t>our own actions</a:t>
            </a:r>
            <a:r>
              <a:rPr lang="en-US" sz="1200" u="sng" dirty="0"/>
              <a:t>, or passive acquiescence, contribute </a:t>
            </a:r>
            <a:r>
              <a:rPr lang="en-US" sz="1200" u="sng" dirty="0">
                <a:solidFill>
                  <a:srgbClr val="FF0000"/>
                </a:solidFill>
              </a:rPr>
              <a:t>quite substantially</a:t>
            </a:r>
            <a:r>
              <a:rPr lang="en-US" sz="1200" u="sng" dirty="0"/>
              <a:t> to misery and oppression, and perhaps eventual </a:t>
            </a:r>
            <a:r>
              <a:rPr lang="en-US" sz="1200" u="sng" dirty="0">
                <a:solidFill>
                  <a:srgbClr val="FF0000"/>
                </a:solidFill>
              </a:rPr>
              <a:t>global destruction</a:t>
            </a:r>
            <a:r>
              <a:rPr lang="en-US" sz="1200" u="sng" dirty="0"/>
              <a:t>. </a:t>
            </a:r>
            <a:endParaRPr lang="en-US" sz="1200" dirty="0"/>
          </a:p>
          <a:p>
            <a:r>
              <a:rPr lang="en-US" sz="1200" dirty="0"/>
              <a:t> </a:t>
            </a:r>
          </a:p>
          <a:p>
            <a:r>
              <a:rPr lang="en-US" sz="1200" u="sng" dirty="0">
                <a:solidFill>
                  <a:srgbClr val="FF0000"/>
                </a:solidFill>
              </a:rPr>
              <a:t>But</a:t>
            </a:r>
            <a:r>
              <a:rPr lang="en-US" sz="1200" u="sng" dirty="0"/>
              <a:t> there </a:t>
            </a:r>
            <a:r>
              <a:rPr lang="en-US" sz="1200" u="sng" dirty="0">
                <a:solidFill>
                  <a:srgbClr val="FF0000"/>
                </a:solidFill>
              </a:rPr>
              <a:t>is</a:t>
            </a:r>
            <a:r>
              <a:rPr lang="en-US" sz="1200" u="sng" dirty="0"/>
              <a:t> a brighter side. </a:t>
            </a:r>
            <a:r>
              <a:rPr lang="en-US" sz="1200" u="sng" dirty="0">
                <a:solidFill>
                  <a:srgbClr val="FF0000"/>
                </a:solidFill>
              </a:rPr>
              <a:t>We</a:t>
            </a:r>
            <a:r>
              <a:rPr lang="en-US" sz="1200" u="sng" dirty="0"/>
              <a:t> are fortunate to live in a society that is not only </a:t>
            </a:r>
            <a:r>
              <a:rPr lang="en-US" sz="1200" u="sng" dirty="0">
                <a:solidFill>
                  <a:srgbClr val="FF0000"/>
                </a:solidFill>
              </a:rPr>
              <a:t>rich and powerful</a:t>
            </a:r>
            <a:r>
              <a:rPr lang="en-US" sz="1200" dirty="0"/>
              <a:t>—and hence, as any student of history would expect, dangerous and destructive—</a:t>
            </a:r>
            <a:r>
              <a:rPr lang="en-US" sz="1200" u="sng" dirty="0">
                <a:solidFill>
                  <a:srgbClr val="FF0000"/>
                </a:solidFill>
              </a:rPr>
              <a:t>but also </a:t>
            </a:r>
            <a:r>
              <a:rPr lang="en-US" sz="1200" u="sng" dirty="0"/>
              <a:t>relatively </a:t>
            </a:r>
            <a:r>
              <a:rPr lang="en-US" sz="1200" u="sng" dirty="0">
                <a:solidFill>
                  <a:srgbClr val="FF0000"/>
                </a:solidFill>
              </a:rPr>
              <a:t>free and open</a:t>
            </a:r>
            <a:r>
              <a:rPr lang="en-US" sz="1200" u="sng" dirty="0"/>
              <a:t>, perhaps more so than any other</a:t>
            </a:r>
            <a:r>
              <a:rPr lang="en-US" sz="1200" dirty="0"/>
              <a:t>, though this may change if the reactionary jingoists who have misappropriated the term “conservative” succeed in their current project of diminishing civil liberties, strengthening the power of the state, and protecting it from public scrutiny. </a:t>
            </a:r>
            <a:r>
              <a:rPr lang="en-US" sz="1200" u="sng" dirty="0"/>
              <a:t>For those who are relatively wealthy and privileged</a:t>
            </a:r>
            <a:r>
              <a:rPr lang="en-US" sz="1200" dirty="0"/>
              <a:t>, a very large sector of a society as rich as ours, </a:t>
            </a:r>
            <a:r>
              <a:rPr lang="en-US" sz="1200" u="sng" dirty="0"/>
              <a:t>there are ample opportunities to discover the truth about who we are and what we do in the world. Furthermore, by international standards the state is limited at home in its capacity to coerce. Hence those who enjoy a measure of wealth and privilege are free to act in many ways, without undue fear of state terror, to bring about crucial changes in policy and even more fundamental institutional changes. </a:t>
            </a:r>
            <a:r>
              <a:rPr lang="en-US" sz="1200" u="sng" dirty="0">
                <a:solidFill>
                  <a:srgbClr val="FF0000"/>
                </a:solidFill>
              </a:rPr>
              <a:t>We are fortunate</a:t>
            </a:r>
            <a:r>
              <a:rPr lang="en-US" sz="1200" dirty="0"/>
              <a:t>, perhaps </a:t>
            </a:r>
            <a:r>
              <a:rPr lang="en-US" sz="1200" u="sng" dirty="0">
                <a:solidFill>
                  <a:srgbClr val="FF0000"/>
                </a:solidFill>
              </a:rPr>
              <a:t>uniquely so</a:t>
            </a:r>
            <a:r>
              <a:rPr lang="en-US" sz="1200" u="sng" dirty="0"/>
              <a:t>, in the range of opportunities we enjoy for</a:t>
            </a:r>
            <a:r>
              <a:rPr lang="en-US" sz="1200" u="sng" dirty="0">
                <a:solidFill>
                  <a:srgbClr val="FF0000"/>
                </a:solidFill>
              </a:rPr>
              <a:t> free inquiry</a:t>
            </a:r>
            <a:r>
              <a:rPr lang="en-US" sz="1200" u="sng" dirty="0"/>
              <a:t> and </a:t>
            </a:r>
            <a:r>
              <a:rPr lang="en-US" sz="1200" u="sng" dirty="0">
                <a:solidFill>
                  <a:srgbClr val="FF0000"/>
                </a:solidFill>
              </a:rPr>
              <a:t>effective action</a:t>
            </a:r>
            <a:r>
              <a:rPr lang="en-US" sz="1200" dirty="0"/>
              <a:t>. The significance of these facts can hardly be exaggerated. </a:t>
            </a:r>
          </a:p>
          <a:p>
            <a:r>
              <a:rPr lang="en-US" sz="1200" dirty="0"/>
              <a:t> </a:t>
            </a:r>
          </a:p>
          <a:p>
            <a:r>
              <a:rPr lang="en-US" sz="1200" dirty="0"/>
              <a:t>I want to consider here some aspects of the </a:t>
            </a:r>
            <a:r>
              <a:rPr lang="en-US" sz="1200" u="sng" dirty="0"/>
              <a:t>reality</a:t>
            </a:r>
            <a:r>
              <a:rPr lang="en-US" sz="1200" dirty="0"/>
              <a:t> that </a:t>
            </a:r>
            <a:r>
              <a:rPr lang="en-US" sz="1200" u="sng" dirty="0"/>
              <a:t>is often </a:t>
            </a:r>
            <a:r>
              <a:rPr lang="en-US" sz="1200" u="sng" dirty="0">
                <a:solidFill>
                  <a:srgbClr val="FF0000"/>
                </a:solidFill>
              </a:rPr>
              <a:t>concealed or deformed </a:t>
            </a:r>
            <a:r>
              <a:rPr lang="en-US" sz="1200" u="sng" dirty="0"/>
              <a:t>by the </a:t>
            </a:r>
            <a:r>
              <a:rPr lang="en-US" sz="1200" u="sng" dirty="0">
                <a:solidFill>
                  <a:srgbClr val="FF0000"/>
                </a:solidFill>
              </a:rPr>
              <a:t>reigning doctrinal system</a:t>
            </a:r>
            <a:r>
              <a:rPr lang="en-US" sz="1200" u="sng" dirty="0"/>
              <a:t>, which pervades the media, journals of opinion, and much of scholarship</a:t>
            </a:r>
            <a:r>
              <a:rPr lang="en-US" sz="1200" dirty="0"/>
              <a:t>.</a:t>
            </a:r>
            <a:r>
              <a:rPr lang="en-US" sz="1200" u="sng" dirty="0"/>
              <a:t> An honest inquiry will reveal that striking and systematic features of our international behavior are </a:t>
            </a:r>
            <a:r>
              <a:rPr lang="en-US" sz="1200" u="sng" dirty="0">
                <a:solidFill>
                  <a:srgbClr val="FF0000"/>
                </a:solidFill>
              </a:rPr>
              <a:t>suppressed, ignored or denied</a:t>
            </a:r>
            <a:r>
              <a:rPr lang="en-US" sz="1200" u="sng" dirty="0"/>
              <a:t>. It will reveal further that our role in perpetuating misery and oppression, even barbaric torture and mass slaughter, is not only significant in scale, but is also a predictable and systematic consequence of longstanding geopolitical conceptions and institutional structures. There is </a:t>
            </a:r>
            <a:r>
              <a:rPr lang="en-US" sz="1200" u="sng" dirty="0">
                <a:solidFill>
                  <a:srgbClr val="FF0000"/>
                </a:solidFill>
              </a:rPr>
              <a:t>no way </a:t>
            </a:r>
            <a:r>
              <a:rPr lang="en-US" sz="1200" u="sng" dirty="0"/>
              <a:t>to give a </a:t>
            </a:r>
            <a:r>
              <a:rPr lang="en-US" sz="1200" u="sng" dirty="0">
                <a:solidFill>
                  <a:srgbClr val="FF0000"/>
                </a:solidFill>
              </a:rPr>
              <a:t>precise measure </a:t>
            </a:r>
            <a:r>
              <a:rPr lang="en-US" sz="1200" u="sng" dirty="0"/>
              <a:t>of the scale of our responsibility in each particular case, </a:t>
            </a:r>
            <a:r>
              <a:rPr lang="en-US" sz="1200" u="sng" dirty="0">
                <a:solidFill>
                  <a:srgbClr val="FF0000"/>
                </a:solidFill>
              </a:rPr>
              <a:t>but whether </a:t>
            </a:r>
            <a:r>
              <a:rPr lang="en-US" sz="1200" u="sng" dirty="0"/>
              <a:t>we conclude that </a:t>
            </a:r>
            <a:r>
              <a:rPr lang="en-US" sz="1200" u="sng" dirty="0">
                <a:solidFill>
                  <a:srgbClr val="FF0000"/>
                </a:solidFill>
              </a:rPr>
              <a:t>our share is 90%, or 40%, or 2%, it is that factor that should primarily concern us</a:t>
            </a:r>
            <a:r>
              <a:rPr lang="en-US" sz="1200" u="sng" dirty="0"/>
              <a:t>, since it is that factor that we can directly influence. It is cheap and easy to deplore the other fellow’s crimes</a:t>
            </a:r>
            <a:r>
              <a:rPr lang="en-US" sz="1200" dirty="0"/>
              <a:t> in the manner of the official peace movements of the so-called “Communist” states, or their counterparts in the West who, with comparable sincerity, denounce the crimes of official enemies while dismissing or justifying our own. </a:t>
            </a:r>
            <a:r>
              <a:rPr lang="en-US" sz="1200" u="sng" dirty="0"/>
              <a:t>An honest person will choose a different course</a:t>
            </a:r>
            <a:r>
              <a:rPr lang="en-US" sz="1200" dirty="0"/>
              <a:t>.</a:t>
            </a:r>
          </a:p>
        </p:txBody>
      </p:sp>
    </p:spTree>
    <p:extLst>
      <p:ext uri="{BB962C8B-B14F-4D97-AF65-F5344CB8AC3E}">
        <p14:creationId xmlns:p14="http://schemas.microsoft.com/office/powerpoint/2010/main" val="13001821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124</Words>
  <Application>Microsoft Office PowerPoint</Application>
  <PresentationFormat>On-screen Show (4:3)</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Managing citations</vt:lpstr>
      <vt:lpstr>Debate citations</vt:lpstr>
      <vt:lpstr>Debate citation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Trond Jacobsen</dc:creator>
  <cp:lastModifiedBy>Trond Jacobsen</cp:lastModifiedBy>
  <cp:revision>12</cp:revision>
  <dcterms:created xsi:type="dcterms:W3CDTF">2015-02-05T04:27:03Z</dcterms:created>
  <dcterms:modified xsi:type="dcterms:W3CDTF">2015-07-27T16:15:52Z</dcterms:modified>
</cp:coreProperties>
</file>